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56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B515"/>
    <a:srgbClr val="003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4"/>
  </p:normalViewPr>
  <p:slideViewPr>
    <p:cSldViewPr>
      <p:cViewPr varScale="1">
        <p:scale>
          <a:sx n="106" d="100"/>
          <a:sy n="106" d="100"/>
        </p:scale>
        <p:origin x="1800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B53FC-2E4B-4A6E-87A2-C142DA14223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FEA121-16B5-4394-8104-FE3DEA04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36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dli.ucla.edu/dl/lineart/P001993_l.jpg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https://cdli.ucla.edu/dl/lineart/P001993_l.jpg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EA121-16B5-4394-8104-FE3DEA0460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328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Letters to Sargon with Modularity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EA121-16B5-4394-8104-FE3DEA04606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62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93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83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29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13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37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867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00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065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04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86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43EA5-8CA4-4A9D-8DAF-C175205D0FB9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EA3E4-B329-4B6E-A0E9-96340CB6A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46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5_topic_model/vis/mds1.html" TargetMode="External"/><Relationship Id="rId2" Type="http://schemas.openxmlformats.org/officeDocument/2006/relationships/hyperlink" Target="5_topic_model/vis/lda_terms.html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52400" y="152401"/>
            <a:ext cx="8839200" cy="762000"/>
          </a:xfrm>
          <a:solidFill>
            <a:srgbClr val="FCB515"/>
          </a:solidFill>
        </p:spPr>
        <p:txBody>
          <a:bodyPr/>
          <a:lstStyle/>
          <a:p>
            <a:pPr marL="0" indent="0" algn="ctr">
              <a:buNone/>
            </a:pPr>
            <a:r>
              <a:rPr lang="en-US" sz="4000" dirty="0">
                <a:solidFill>
                  <a:srgbClr val="0070C0"/>
                </a:solidFill>
              </a:rPr>
              <a:t>Data Science for Hard Core Humanists</a:t>
            </a:r>
            <a:r>
              <a:rPr lang="en-US" dirty="0">
                <a:solidFill>
                  <a:srgbClr val="0070C0"/>
                </a:solidFill>
              </a:rPr>
              <a:t>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81200"/>
            <a:ext cx="5964441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 descr="Image result for cuneifor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9932" y="2971800"/>
            <a:ext cx="4230158" cy="281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638800" y="63246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Niek</a:t>
            </a:r>
            <a:r>
              <a:rPr lang="en-US" dirty="0"/>
              <a:t> Veldhuis, UC Berkeley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1066801"/>
            <a:ext cx="8412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Opportunities and Challenges from Computational Assyriology</a:t>
            </a:r>
          </a:p>
        </p:txBody>
      </p:sp>
    </p:spTree>
    <p:extLst>
      <p:ext uri="{BB962C8B-B14F-4D97-AF65-F5344CB8AC3E}">
        <p14:creationId xmlns:p14="http://schemas.microsoft.com/office/powerpoint/2010/main" val="2307218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Potential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8288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Social Network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Comparing Vocabularies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Topic Modeling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70C0"/>
                </a:solidFill>
              </a:rPr>
              <a:t>Word </a:t>
            </a:r>
            <a:r>
              <a:rPr lang="en-US" dirty="0" err="1">
                <a:solidFill>
                  <a:srgbClr val="0070C0"/>
                </a:solidFill>
              </a:rPr>
              <a:t>Embeddings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743200"/>
            <a:ext cx="596265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28600" y="541020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Sumerian terminology for ship building</a:t>
            </a:r>
          </a:p>
        </p:txBody>
      </p:sp>
    </p:spTree>
    <p:extLst>
      <p:ext uri="{BB962C8B-B14F-4D97-AF65-F5344CB8AC3E}">
        <p14:creationId xmlns:p14="http://schemas.microsoft.com/office/powerpoint/2010/main" val="28893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8936"/>
            <a:ext cx="9144000" cy="510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577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Archaic Metals Account</a:t>
            </a: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28800"/>
            <a:ext cx="4235646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905000"/>
            <a:ext cx="3481976" cy="3614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 flipV="1">
            <a:off x="5486400" y="4495800"/>
            <a:ext cx="1752600" cy="609600"/>
          </a:xfrm>
          <a:prstGeom prst="straightConnector1">
            <a:avLst/>
          </a:prstGeom>
          <a:ln w="444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86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Cuneiform: A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04800" y="1600200"/>
            <a:ext cx="82296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3,200		Administrative</a:t>
            </a:r>
          </a:p>
          <a:p>
            <a:r>
              <a:rPr lang="en-US" dirty="0"/>
              <a:t>2,700		Royal Inscriptions</a:t>
            </a:r>
          </a:p>
          <a:p>
            <a:r>
              <a:rPr lang="en-US" dirty="0"/>
              <a:t>2,500		Literary (Sumerian)</a:t>
            </a:r>
          </a:p>
          <a:p>
            <a:r>
              <a:rPr lang="en-US" dirty="0"/>
              <a:t>2,400		Letters</a:t>
            </a:r>
          </a:p>
          <a:p>
            <a:r>
              <a:rPr lang="en-US" dirty="0"/>
              <a:t>1800		Divination, Literary (Akkadian)</a:t>
            </a:r>
          </a:p>
          <a:p>
            <a:r>
              <a:rPr lang="en-US" dirty="0"/>
              <a:t>1300		Medical</a:t>
            </a:r>
          </a:p>
          <a:p>
            <a:r>
              <a:rPr lang="en-US" dirty="0"/>
              <a:t>500		Astronomical Tables</a:t>
            </a:r>
          </a:p>
          <a:p>
            <a:r>
              <a:rPr lang="en-US" dirty="0"/>
              <a:t>0			The End</a:t>
            </a:r>
          </a:p>
        </p:txBody>
      </p:sp>
    </p:spTree>
    <p:extLst>
      <p:ext uri="{BB962C8B-B14F-4D97-AF65-F5344CB8AC3E}">
        <p14:creationId xmlns:p14="http://schemas.microsoft.com/office/powerpoint/2010/main" val="3968034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Transliteration, Lemmatization</a:t>
            </a:r>
          </a:p>
        </p:txBody>
      </p:sp>
      <p:pic>
        <p:nvPicPr>
          <p:cNvPr id="4098" name="Picture 2" descr="http://psd.museum.upenn.edu/epsd/psl/img/popup/x48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47852"/>
            <a:ext cx="211455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psd.museum.upenn.edu/epsd/psl/img/popup/x15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6867" y="1847852"/>
            <a:ext cx="85725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psd.museum.upenn.edu/epsd/psl/img/popup/x156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0" y="1847852"/>
            <a:ext cx="1219200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psd.museum.upenn.edu/epsd/psl/img/popup/x4ba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520" y="1838326"/>
            <a:ext cx="1171575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http://psd.museum.upenn.edu/epsd/psl/img/popup/x748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847852"/>
            <a:ext cx="2047875" cy="1038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http://psd.museum.upenn.edu/epsd/psl/img/popup/x36b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595" y="1838326"/>
            <a:ext cx="981075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6200" y="3200400"/>
            <a:ext cx="9144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Transliteration: </a:t>
            </a:r>
            <a:r>
              <a:rPr lang="en-US" sz="3200" dirty="0" err="1"/>
              <a:t>lugal</a:t>
            </a:r>
            <a:r>
              <a:rPr lang="en-US" sz="3200" dirty="0"/>
              <a:t>-e </a:t>
            </a:r>
            <a:r>
              <a:rPr lang="en-US" sz="3200" dirty="0" err="1"/>
              <a:t>e</a:t>
            </a:r>
            <a:r>
              <a:rPr lang="en-US" sz="3200" dirty="0"/>
              <a:t>₂ mu-un-du₃</a:t>
            </a:r>
          </a:p>
          <a:p>
            <a:endParaRPr lang="en-US" sz="3200" dirty="0"/>
          </a:p>
          <a:p>
            <a:r>
              <a:rPr lang="en-US" sz="3200" dirty="0"/>
              <a:t>Lemmatization: </a:t>
            </a:r>
            <a:r>
              <a:rPr lang="en-US" sz="3200" dirty="0" err="1"/>
              <a:t>lugal</a:t>
            </a:r>
            <a:r>
              <a:rPr lang="en-US" sz="3200" dirty="0"/>
              <a:t>[king]N e[house]N du[build]V/t</a:t>
            </a:r>
          </a:p>
          <a:p>
            <a:endParaRPr lang="en-US" sz="3200" dirty="0"/>
          </a:p>
          <a:p>
            <a:r>
              <a:rPr lang="en-US" sz="3200" dirty="0"/>
              <a:t>Translation: The king built the temple</a:t>
            </a:r>
          </a:p>
        </p:txBody>
      </p:sp>
    </p:spTree>
    <p:extLst>
      <p:ext uri="{BB962C8B-B14F-4D97-AF65-F5344CB8AC3E}">
        <p14:creationId xmlns:p14="http://schemas.microsoft.com/office/powerpoint/2010/main" val="651610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190393"/>
              </p:ext>
            </p:extLst>
          </p:nvPr>
        </p:nvGraphicFramePr>
        <p:xfrm>
          <a:off x="228600" y="1981200"/>
          <a:ext cx="8778240" cy="4240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7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5849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ETCSL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CDLI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ORACC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Archibab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EbDA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BDTNS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8988">
                <a:tc>
                  <a:txBody>
                    <a:bodyPr/>
                    <a:lstStyle/>
                    <a:p>
                      <a:r>
                        <a:rPr lang="en-US" dirty="0" err="1"/>
                        <a:t>Speciality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Literary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Metadata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Literary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Admin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Admin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8988">
                <a:tc>
                  <a:txBody>
                    <a:bodyPr/>
                    <a:lstStyle/>
                    <a:p>
                      <a:r>
                        <a:rPr lang="en-US" dirty="0"/>
                        <a:t>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Sumerian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Sumerian Akkadian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Akkadian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Akkadian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Eblaite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Sumerian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8988">
                <a:tc>
                  <a:txBody>
                    <a:bodyPr/>
                    <a:lstStyle/>
                    <a:p>
                      <a:r>
                        <a:rPr lang="en-US" dirty="0" err="1"/>
                        <a:t>Lemm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8988">
                <a:tc>
                  <a:txBody>
                    <a:bodyPr/>
                    <a:lstStyle/>
                    <a:p>
                      <a:r>
                        <a:rPr lang="en-US" dirty="0"/>
                        <a:t>Texts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8492">
                <a:tc>
                  <a:txBody>
                    <a:bodyPr/>
                    <a:lstStyle/>
                    <a:p>
                      <a:r>
                        <a:rPr lang="en-US" dirty="0"/>
                        <a:t>Period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8492">
                <a:tc>
                  <a:txBody>
                    <a:bodyPr/>
                    <a:lstStyle/>
                    <a:p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Raw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PDF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Raw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7362">
                <a:tc>
                  <a:txBody>
                    <a:bodyPr/>
                    <a:lstStyle/>
                    <a:p>
                      <a:r>
                        <a:rPr lang="en-US" dirty="0"/>
                        <a:t>Active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1996-2006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1998</a:t>
                      </a:r>
                      <a:r>
                        <a:rPr lang="en-US" baseline="0" dirty="0"/>
                        <a:t> -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2006 -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2009 -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2008 -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2016 -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2002 -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8492">
                <a:tc>
                  <a:txBody>
                    <a:bodyPr/>
                    <a:lstStyle/>
                    <a:p>
                      <a:r>
                        <a:rPr lang="en-US" dirty="0"/>
                        <a:t>Open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" name="Title 3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Main Digital Cuneiform Projects</a:t>
            </a:r>
          </a:p>
        </p:txBody>
      </p:sp>
    </p:spTree>
    <p:extLst>
      <p:ext uri="{BB962C8B-B14F-4D97-AF65-F5344CB8AC3E}">
        <p14:creationId xmlns:p14="http://schemas.microsoft.com/office/powerpoint/2010/main" val="1377495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Potential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828800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70C0"/>
                </a:solidFill>
              </a:rPr>
              <a:t>Social Network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Comparing Vocabularies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Topic Modeling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Word </a:t>
            </a:r>
            <a:r>
              <a:rPr lang="en-US" dirty="0" err="1"/>
              <a:t>Embeddings</a:t>
            </a:r>
            <a:endParaRPr lang="en-US" dirty="0"/>
          </a:p>
        </p:txBody>
      </p:sp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732" y="1417679"/>
            <a:ext cx="5795868" cy="5364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8600" y="533400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Letters to Sargon (8</a:t>
            </a:r>
            <a:r>
              <a:rPr lang="en-US" baseline="30000" dirty="0"/>
              <a:t>th</a:t>
            </a:r>
            <a:r>
              <a:rPr lang="en-US" dirty="0"/>
              <a:t> Century king of Assyria)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58B277-D94F-A440-BB1B-45D175409019}"/>
              </a:ext>
            </a:extLst>
          </p:cNvPr>
          <p:cNvSpPr txBox="1"/>
          <p:nvPr/>
        </p:nvSpPr>
        <p:spPr>
          <a:xfrm>
            <a:off x="330868" y="6096000"/>
            <a:ext cx="1680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Gephi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268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Potential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8288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Social Network Analysis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70C0"/>
                </a:solidFill>
              </a:rPr>
              <a:t>Comparing Vocabularies</a:t>
            </a:r>
          </a:p>
          <a:p>
            <a:pPr marL="285750" indent="-285750">
              <a:buFontTx/>
              <a:buChar char="-"/>
            </a:pPr>
            <a:r>
              <a:rPr lang="en-US" dirty="0"/>
              <a:t>Topic Modeling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Word </a:t>
            </a:r>
            <a:r>
              <a:rPr lang="en-US" dirty="0" err="1"/>
              <a:t>Embeddings</a:t>
            </a:r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399" y="1335556"/>
            <a:ext cx="6877717" cy="5293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7824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CB515"/>
          </a:solidFill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Potential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828800"/>
            <a:ext cx="830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Social Network Analysis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Comparing Vocabularies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0070C0"/>
                </a:solidFill>
              </a:rPr>
              <a:t>Topic Modeling</a:t>
            </a:r>
          </a:p>
          <a:p>
            <a:pPr marL="285750" indent="-285750">
              <a:buFontTx/>
              <a:buChar char="-"/>
            </a:pPr>
            <a:r>
              <a:rPr lang="en-US" dirty="0"/>
              <a:t>Word </a:t>
            </a:r>
            <a:r>
              <a:rPr lang="en-US" dirty="0" err="1"/>
              <a:t>Embeddings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86200" y="3505200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Visualization of words in topics</a:t>
            </a:r>
            <a:endParaRPr lang="en-US" dirty="0"/>
          </a:p>
          <a:p>
            <a:r>
              <a:rPr lang="en-US" dirty="0">
                <a:hlinkClick r:id="rId3"/>
              </a:rPr>
              <a:t>Visualization of documents in 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313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274</Words>
  <Application>Microsoft Macintosh PowerPoint</Application>
  <PresentationFormat>On-screen Show (4:3)</PresentationFormat>
  <Paragraphs>116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Archaic Metals Account</vt:lpstr>
      <vt:lpstr>Cuneiform: A History</vt:lpstr>
      <vt:lpstr>Transliteration, Lemmatization</vt:lpstr>
      <vt:lpstr>Main Digital Cuneiform Projects</vt:lpstr>
      <vt:lpstr>Potential</vt:lpstr>
      <vt:lpstr>Potential</vt:lpstr>
      <vt:lpstr>Potential</vt:lpstr>
      <vt:lpstr>Potential</vt:lpstr>
    </vt:vector>
  </TitlesOfParts>
  <Company>Hewlett-Packard Company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Niek</dc:creator>
  <cp:lastModifiedBy>Microsoft Office User</cp:lastModifiedBy>
  <cp:revision>18</cp:revision>
  <dcterms:created xsi:type="dcterms:W3CDTF">2020-02-21T20:11:29Z</dcterms:created>
  <dcterms:modified xsi:type="dcterms:W3CDTF">2020-02-23T04:23:54Z</dcterms:modified>
</cp:coreProperties>
</file>

<file path=docProps/thumbnail.jpeg>
</file>